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8" r:id="rId4"/>
    <p:sldId id="269" r:id="rId5"/>
    <p:sldId id="261" r:id="rId6"/>
    <p:sldId id="274" r:id="rId7"/>
    <p:sldId id="265" r:id="rId8"/>
    <p:sldId id="277" r:id="rId9"/>
    <p:sldId id="279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AB30-BB86-4F3E-BB83-E616E0EE73C4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ADC4-A48F-4497-9489-40516D0F8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B417D-6A32-46EB-8EE8-0F1DCD9CDDF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6013" y="703263"/>
            <a:ext cx="4630737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2" y="4418013"/>
            <a:ext cx="5028579" cy="4181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F264D-B9C8-48D0-8432-76CD65E1580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6013" y="703263"/>
            <a:ext cx="4630737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2" y="4418013"/>
            <a:ext cx="5028579" cy="4181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388"/>
            <a:ext cx="914400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2650" y="1798638"/>
            <a:ext cx="3343275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8325" y="1798638"/>
            <a:ext cx="3343275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1088-0F0B-4599-8DE2-CB06189B8FD2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D942-40FE-46FF-AD5A-40E9E9C70B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.pn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362200"/>
            <a:ext cx="6934200" cy="990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Surface Reservoir Storage Operations</a:t>
            </a:r>
          </a:p>
          <a:p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en-US" sz="1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aj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3581400"/>
            <a:ext cx="7086600" cy="1828800"/>
            <a:chOff x="624" y="2928"/>
            <a:chExt cx="4656" cy="989"/>
          </a:xfrm>
        </p:grpSpPr>
        <p:pic>
          <p:nvPicPr>
            <p:cNvPr id="365573" name="Picture 5" descr="barret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4" y="2928"/>
              <a:ext cx="1296" cy="989"/>
            </a:xfrm>
            <a:prstGeom prst="rect">
              <a:avLst/>
            </a:prstGeom>
            <a:noFill/>
            <a:ln w="12700">
              <a:solidFill>
                <a:srgbClr val="009999"/>
              </a:solidFill>
              <a:miter lim="800000"/>
              <a:headEnd/>
              <a:tailEnd/>
            </a:ln>
          </p:spPr>
        </p:pic>
        <p:pic>
          <p:nvPicPr>
            <p:cNvPr id="365574" name="Picture 6" descr="hodg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928"/>
              <a:ext cx="1248" cy="988"/>
            </a:xfrm>
            <a:prstGeom prst="rect">
              <a:avLst/>
            </a:prstGeom>
            <a:noFill/>
            <a:ln w="12700">
              <a:solidFill>
                <a:srgbClr val="006699"/>
              </a:solidFill>
              <a:miter lim="800000"/>
              <a:headEnd/>
              <a:tailEnd/>
            </a:ln>
          </p:spPr>
        </p:pic>
        <p:pic>
          <p:nvPicPr>
            <p:cNvPr id="365576" name="Picture 8" descr="murr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2928"/>
              <a:ext cx="1296" cy="962"/>
            </a:xfrm>
            <a:prstGeom prst="rect">
              <a:avLst/>
            </a:prstGeom>
            <a:noFill/>
            <a:ln w="12700">
              <a:solidFill>
                <a:srgbClr val="009999"/>
              </a:solidFill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9600" y="533402"/>
            <a:ext cx="8077200" cy="1264511"/>
            <a:chOff x="-612" y="1104"/>
            <a:chExt cx="4260" cy="683"/>
          </a:xfrm>
        </p:grpSpPr>
        <p:sp>
          <p:nvSpPr>
            <p:cNvPr id="365583" name="Text Box 15"/>
            <p:cNvSpPr txBox="1">
              <a:spLocks noChangeArrowheads="1"/>
            </p:cNvSpPr>
            <p:nvPr/>
          </p:nvSpPr>
          <p:spPr bwMode="auto">
            <a:xfrm>
              <a:off x="-612" y="1105"/>
              <a:ext cx="4260" cy="682"/>
            </a:xfrm>
            <a:prstGeom prst="rect">
              <a:avLst/>
            </a:prstGeom>
            <a:gradFill rotWithShape="0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utura Bk BT" pitchFamily="34" charset="0"/>
                </a:rPr>
                <a:t>             </a:t>
              </a:r>
              <a:r>
                <a:rPr lang="en-US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utura Bk BT" pitchFamily="34" charset="0"/>
                </a:rPr>
                <a:t>Public Utilities Department </a:t>
              </a:r>
            </a:p>
            <a:p>
              <a:r>
                <a:rPr lang="en-US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utura Bk BT" pitchFamily="34" charset="0"/>
                </a:rPr>
                <a:t>(                (Water Operations Branch)</a:t>
              </a: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 Bk BT" pitchFamily="34" charset="0"/>
              </a:endParaRPr>
            </a:p>
          </p:txBody>
        </p:sp>
        <p:pic>
          <p:nvPicPr>
            <p:cNvPr id="365582" name="Picture 14" descr="cityseal_text"/>
            <p:cNvPicPr>
              <a:picLocks noChangeAspect="1" noChangeArrowheads="1"/>
            </p:cNvPicPr>
            <p:nvPr/>
          </p:nvPicPr>
          <p:blipFill>
            <a:blip r:embed="rId5" cstate="print"/>
            <a:srcRect b="30556"/>
            <a:stretch>
              <a:fillRect/>
            </a:stretch>
          </p:blipFill>
          <p:spPr bwMode="auto">
            <a:xfrm>
              <a:off x="-612" y="1104"/>
              <a:ext cx="683" cy="66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152400" y="16764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Serves Population of Over 1.3 million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275,000 Meter Connections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Service Area of 403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Square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Miles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130 Distribution System Pressure Zones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3,300 Miles of Pipelines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Distribution Reservoirs and Standpipes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 Distribution System Pump Stations</a:t>
            </a:r>
          </a:p>
          <a:p>
            <a:pPr marL="1200150" indent="-51435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FY2011 Average Daily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Consumption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171 MGD (192,000 AF/YR Demand)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772400" cy="914400"/>
          </a:xfrm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Diego Water System Facts</a:t>
            </a:r>
          </a:p>
        </p:txBody>
      </p:sp>
      <p:pic>
        <p:nvPicPr>
          <p:cNvPr id="5" name="Picture 14" descr="cityseal_text"/>
          <p:cNvPicPr>
            <a:picLocks noChangeAspect="1" noChangeArrowheads="1"/>
          </p:cNvPicPr>
          <p:nvPr/>
        </p:nvPicPr>
        <p:blipFill>
          <a:blip r:embed="rId3" cstate="print"/>
          <a:srcRect b="30556"/>
          <a:stretch>
            <a:fillRect/>
          </a:stretch>
        </p:blipFill>
        <p:spPr bwMode="auto">
          <a:xfrm>
            <a:off x="457200" y="228600"/>
            <a:ext cx="733932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533400"/>
          </a:xfrm>
          <a:noFill/>
          <a:ln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Service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Area &amp; Supply Reservoirs</a:t>
            </a:r>
          </a:p>
        </p:txBody>
      </p:sp>
      <p:pic>
        <p:nvPicPr>
          <p:cNvPr id="3686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129088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2819400" y="3657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CCFFFF"/>
                </a:solidFill>
                <a:latin typeface="Arial" pitchFamily="34" charset="0"/>
              </a:rPr>
              <a:t>La Jolla</a:t>
            </a:r>
            <a:endParaRPr lang="en-US" dirty="0">
              <a:solidFill>
                <a:srgbClr val="CCFFFF"/>
              </a:solidFill>
              <a:latin typeface="Arial" pitchFamily="34" charset="0"/>
            </a:endParaRP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895600" y="4195763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  <a:latin typeface="Arial" pitchFamily="34" charset="0"/>
              </a:rPr>
              <a:t>San Diego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4419600" y="5667375"/>
            <a:ext cx="1201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FFFF"/>
                </a:solidFill>
                <a:latin typeface="Arial" pitchFamily="34" charset="0"/>
              </a:rPr>
              <a:t>Otay Mesa</a:t>
            </a:r>
            <a:endParaRPr lang="en-US" sz="1800" b="1" dirty="0">
              <a:solidFill>
                <a:srgbClr val="CCFFFF"/>
              </a:solidFill>
              <a:latin typeface="Arial" pitchFamily="34" charset="0"/>
            </a:endParaRP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5029200" y="1604963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FFFF"/>
                </a:solidFill>
                <a:latin typeface="Arial" pitchFamily="34" charset="0"/>
              </a:rPr>
              <a:t>San Pasqual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85988" y="5387975"/>
            <a:ext cx="1614487" cy="1089025"/>
            <a:chOff x="4416" y="1584"/>
            <a:chExt cx="1017" cy="686"/>
          </a:xfrm>
        </p:grpSpPr>
        <p:pic>
          <p:nvPicPr>
            <p:cNvPr id="368649" name="Picture 9" descr="damview"/>
            <p:cNvPicPr>
              <a:picLocks noChangeAspect="1" noChangeArrowheads="1"/>
            </p:cNvPicPr>
            <p:nvPr/>
          </p:nvPicPr>
          <p:blipFill>
            <a:blip r:embed="rId4" cstate="print"/>
            <a:srcRect l="7143" t="5357"/>
            <a:stretch>
              <a:fillRect/>
            </a:stretch>
          </p:blipFill>
          <p:spPr bwMode="auto">
            <a:xfrm>
              <a:off x="4416" y="1584"/>
              <a:ext cx="1008" cy="6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50" name="Rectangle 10"/>
            <p:cNvSpPr>
              <a:spLocks noChangeArrowheads="1"/>
            </p:cNvSpPr>
            <p:nvPr/>
          </p:nvSpPr>
          <p:spPr bwMode="auto">
            <a:xfrm>
              <a:off x="4608" y="2016"/>
              <a:ext cx="8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El Capitan</a:t>
              </a:r>
              <a:endParaRPr lang="en-US" dirty="0">
                <a:solidFill>
                  <a:srgbClr val="CCFFFF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" y="3657600"/>
            <a:ext cx="1666875" cy="1136650"/>
            <a:chOff x="336" y="2304"/>
            <a:chExt cx="1050" cy="716"/>
          </a:xfrm>
        </p:grpSpPr>
        <p:pic>
          <p:nvPicPr>
            <p:cNvPr id="368652" name="Picture 12" descr="Cowl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36" y="2304"/>
              <a:ext cx="1050" cy="716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53" name="Rectangle 13"/>
            <p:cNvSpPr>
              <a:spLocks noChangeArrowheads="1"/>
            </p:cNvSpPr>
            <p:nvPr/>
          </p:nvSpPr>
          <p:spPr bwMode="auto">
            <a:xfrm>
              <a:off x="336" y="2304"/>
              <a:ext cx="9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Lake</a:t>
              </a:r>
              <a:r>
                <a:rPr lang="en-US" sz="1800" dirty="0">
                  <a:solidFill>
                    <a:srgbClr val="CCFFFF"/>
                  </a:solidFill>
                  <a:latin typeface="Tahoma" pitchFamily="34" charset="0"/>
                </a:rPr>
                <a:t> </a:t>
              </a:r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Murray</a:t>
              </a:r>
              <a:endParaRPr lang="en-US" dirty="0">
                <a:solidFill>
                  <a:srgbClr val="CCFFFF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45313" y="1143000"/>
            <a:ext cx="1752600" cy="1112838"/>
            <a:chOff x="4368" y="768"/>
            <a:chExt cx="1104" cy="701"/>
          </a:xfrm>
        </p:grpSpPr>
        <p:pic>
          <p:nvPicPr>
            <p:cNvPr id="368655" name="Picture 15" descr="Lakes1"/>
            <p:cNvPicPr>
              <a:picLocks noChangeAspect="1" noChangeArrowheads="1"/>
            </p:cNvPicPr>
            <p:nvPr/>
          </p:nvPicPr>
          <p:blipFill>
            <a:blip r:embed="rId6" cstate="print"/>
            <a:srcRect l="16614" t="18103" r="13863" b="6596"/>
            <a:stretch>
              <a:fillRect/>
            </a:stretch>
          </p:blipFill>
          <p:spPr bwMode="auto">
            <a:xfrm>
              <a:off x="4368" y="768"/>
              <a:ext cx="1104" cy="701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56" name="Rectangle 16"/>
            <p:cNvSpPr>
              <a:spLocks noChangeArrowheads="1"/>
            </p:cNvSpPr>
            <p:nvPr/>
          </p:nvSpPr>
          <p:spPr bwMode="auto">
            <a:xfrm>
              <a:off x="4368" y="1200"/>
              <a:ext cx="6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Miramar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4800" y="2286000"/>
            <a:ext cx="1881188" cy="1096963"/>
            <a:chOff x="0" y="1344"/>
            <a:chExt cx="1185" cy="691"/>
          </a:xfrm>
        </p:grpSpPr>
        <p:pic>
          <p:nvPicPr>
            <p:cNvPr id="368658" name="Picture 18" descr="San Vicente"/>
            <p:cNvPicPr>
              <a:picLocks noChangeAspect="1" noChangeArrowheads="1"/>
            </p:cNvPicPr>
            <p:nvPr/>
          </p:nvPicPr>
          <p:blipFill>
            <a:blip r:embed="rId7" cstate="print">
              <a:lum bright="12000"/>
            </a:blip>
            <a:srcRect l="13257" t="6885" r="3235" b="13817"/>
            <a:stretch>
              <a:fillRect/>
            </a:stretch>
          </p:blipFill>
          <p:spPr bwMode="auto">
            <a:xfrm>
              <a:off x="0" y="1344"/>
              <a:ext cx="1161" cy="69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59" name="Rectangle 19"/>
            <p:cNvSpPr>
              <a:spLocks noChangeArrowheads="1"/>
            </p:cNvSpPr>
            <p:nvPr/>
          </p:nvSpPr>
          <p:spPr bwMode="auto">
            <a:xfrm>
              <a:off x="240" y="1776"/>
              <a:ext cx="9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San Vicente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010400" y="3657600"/>
            <a:ext cx="1577975" cy="1222375"/>
            <a:chOff x="4416" y="2304"/>
            <a:chExt cx="994" cy="770"/>
          </a:xfrm>
        </p:grpSpPr>
        <p:pic>
          <p:nvPicPr>
            <p:cNvPr id="368661" name="Picture 21" descr="Barret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447" y="2352"/>
              <a:ext cx="963" cy="722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62" name="Rectangle 22"/>
            <p:cNvSpPr>
              <a:spLocks noChangeArrowheads="1"/>
            </p:cNvSpPr>
            <p:nvPr/>
          </p:nvSpPr>
          <p:spPr bwMode="auto">
            <a:xfrm>
              <a:off x="4416" y="2304"/>
              <a:ext cx="6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Barrett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67550" y="5105400"/>
            <a:ext cx="1536700" cy="1152525"/>
            <a:chOff x="4436" y="3216"/>
            <a:chExt cx="968" cy="726"/>
          </a:xfrm>
        </p:grpSpPr>
        <p:pic>
          <p:nvPicPr>
            <p:cNvPr id="368664" name="Picture 24" descr="otay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4436" y="3216"/>
              <a:ext cx="968" cy="72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68665" name="Rectangle 25"/>
            <p:cNvSpPr>
              <a:spLocks noChangeArrowheads="1"/>
            </p:cNvSpPr>
            <p:nvPr/>
          </p:nvSpPr>
          <p:spPr bwMode="auto">
            <a:xfrm>
              <a:off x="4464" y="3648"/>
              <a:ext cx="9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Lower Otay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04800" y="5181600"/>
            <a:ext cx="1709738" cy="1314450"/>
            <a:chOff x="672" y="3168"/>
            <a:chExt cx="1077" cy="828"/>
          </a:xfrm>
        </p:grpSpPr>
        <p:pic>
          <p:nvPicPr>
            <p:cNvPr id="368667" name="Picture 27" descr="sutherland"/>
            <p:cNvPicPr>
              <a:picLocks noChangeAspect="1" noChangeArrowheads="1"/>
            </p:cNvPicPr>
            <p:nvPr/>
          </p:nvPicPr>
          <p:blipFill>
            <a:blip r:embed="rId10" cstate="print"/>
            <a:srcRect l="40167" t="5173" r="4602" b="6897"/>
            <a:stretch>
              <a:fillRect/>
            </a:stretch>
          </p:blipFill>
          <p:spPr bwMode="auto">
            <a:xfrm>
              <a:off x="672" y="3168"/>
              <a:ext cx="1056" cy="81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68668" name="Rectangle 28"/>
            <p:cNvSpPr>
              <a:spLocks noChangeArrowheads="1"/>
            </p:cNvSpPr>
            <p:nvPr/>
          </p:nvSpPr>
          <p:spPr bwMode="auto">
            <a:xfrm>
              <a:off x="864" y="3744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CCFFFF"/>
                  </a:solidFill>
                  <a:latin typeface="Tahoma" pitchFamily="34" charset="0"/>
                </a:rPr>
                <a:t>Sutherland</a:t>
              </a:r>
              <a:endPara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28600" y="758825"/>
            <a:ext cx="1755775" cy="1300163"/>
            <a:chOff x="144" y="478"/>
            <a:chExt cx="1106" cy="819"/>
          </a:xfrm>
        </p:grpSpPr>
        <p:pic>
          <p:nvPicPr>
            <p:cNvPr id="368670" name="Picture 30" descr="hodges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 l="37657" t="4965" r="4518" b="6828"/>
            <a:stretch>
              <a:fillRect/>
            </a:stretch>
          </p:blipFill>
          <p:spPr bwMode="auto">
            <a:xfrm>
              <a:off x="144" y="478"/>
              <a:ext cx="1106" cy="81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68671" name="Rectangle 31"/>
            <p:cNvSpPr>
              <a:spLocks noChangeArrowheads="1"/>
            </p:cNvSpPr>
            <p:nvPr/>
          </p:nvSpPr>
          <p:spPr bwMode="auto">
            <a:xfrm>
              <a:off x="144" y="576"/>
              <a:ext cx="6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Hodges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7045325" y="2447925"/>
            <a:ext cx="1565275" cy="1047750"/>
            <a:chOff x="4464" y="1542"/>
            <a:chExt cx="986" cy="660"/>
          </a:xfrm>
        </p:grpSpPr>
        <p:pic>
          <p:nvPicPr>
            <p:cNvPr id="368677" name="Picture 37" descr="East Vie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4" y="1542"/>
              <a:ext cx="986" cy="66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368678" name="Rectangle 38"/>
            <p:cNvSpPr>
              <a:spLocks noChangeArrowheads="1"/>
            </p:cNvSpPr>
            <p:nvPr/>
          </p:nvSpPr>
          <p:spPr bwMode="auto">
            <a:xfrm>
              <a:off x="4464" y="1872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  <a:latin typeface="Tahoma" pitchFamily="34" charset="0"/>
                </a:rPr>
                <a:t>Morena</a:t>
              </a:r>
            </a:p>
          </p:txBody>
        </p:sp>
      </p:grpSp>
      <p:pic>
        <p:nvPicPr>
          <p:cNvPr id="35" name="Picture 14" descr="cityseal_text"/>
          <p:cNvPicPr>
            <a:picLocks noChangeAspect="1" noChangeArrowheads="1"/>
          </p:cNvPicPr>
          <p:nvPr/>
        </p:nvPicPr>
        <p:blipFill>
          <a:blip r:embed="rId13" cstate="print"/>
          <a:srcRect b="30556"/>
          <a:stretch>
            <a:fillRect/>
          </a:stretch>
        </p:blipFill>
        <p:spPr bwMode="auto">
          <a:xfrm>
            <a:off x="304800" y="73286"/>
            <a:ext cx="685800" cy="71202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685800"/>
            <a:ext cx="6477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Surface Water Reservoirs</a:t>
            </a:r>
          </a:p>
        </p:txBody>
      </p:sp>
      <p:pic>
        <p:nvPicPr>
          <p:cNvPr id="7172" name="Content Placeholder 10" descr="DSCN0062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6324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8600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Nine Surface Water Reservoirs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Storage Capacity of 408,000 Acre Feet (AF)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 Storage is 255,000 AF (63% Full)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Watershed Area is Approx. 973 Square Miles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Runoff of 99,000 AF/YR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Median Runoff of 43,000 AF/YR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Evaporation of 23,000 AF/YR (Normal Levels)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Local Water Use or Yield of 29,000 AF/YR (Approx. 17% of Current Demands )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Six Reservoirs Connected to Imported Water System</a:t>
            </a:r>
          </a:p>
          <a:p>
            <a:pPr lvl="1" indent="-228600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 Reservoirs Not Connected to Imported Water System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6" name="Picture 14" descr="cityseal_text"/>
          <p:cNvPicPr>
            <a:picLocks noChangeAspect="1" noChangeArrowheads="1"/>
          </p:cNvPicPr>
          <p:nvPr/>
        </p:nvPicPr>
        <p:blipFill>
          <a:blip r:embed="rId3" cstate="print"/>
          <a:srcRect b="30556"/>
          <a:stretch>
            <a:fillRect/>
          </a:stretch>
        </p:blipFill>
        <p:spPr bwMode="auto">
          <a:xfrm>
            <a:off x="381000" y="228600"/>
            <a:ext cx="762000" cy="79114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City of San Diego Water Supply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and Distribution System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52611" name="Picture 1027" descr="Water Service AreaCurrent"/>
          <p:cNvPicPr>
            <a:picLocks noChangeAspect="1" noChangeArrowheads="1"/>
          </p:cNvPicPr>
          <p:nvPr/>
        </p:nvPicPr>
        <p:blipFill>
          <a:blip r:embed="rId2" cstate="print"/>
          <a:srcRect t="2884" r="1390"/>
          <a:stretch>
            <a:fillRect/>
          </a:stretch>
        </p:blipFill>
        <p:spPr bwMode="auto">
          <a:xfrm>
            <a:off x="1143000" y="1447800"/>
            <a:ext cx="6699144" cy="4898258"/>
          </a:xfrm>
          <a:prstGeom prst="rect">
            <a:avLst/>
          </a:prstGeom>
          <a:noFill/>
        </p:spPr>
      </p:pic>
      <p:pic>
        <p:nvPicPr>
          <p:cNvPr id="4" name="Picture 14" descr="cityseal_text"/>
          <p:cNvPicPr>
            <a:picLocks noChangeAspect="1" noChangeArrowheads="1"/>
          </p:cNvPicPr>
          <p:nvPr/>
        </p:nvPicPr>
        <p:blipFill>
          <a:blip r:embed="rId3" cstate="print"/>
          <a:srcRect b="30556"/>
          <a:stretch>
            <a:fillRect/>
          </a:stretch>
        </p:blipFill>
        <p:spPr bwMode="auto">
          <a:xfrm>
            <a:off x="304800" y="152400"/>
            <a:ext cx="660539" cy="685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Surface Reservoir Operations Goals/Guidelines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534400" cy="518160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endParaRPr lang="en-US" sz="1600" i="1" dirty="0" smtClean="0">
              <a:latin typeface="Arial" pitchFamily="34" charset="0"/>
            </a:endParaRPr>
          </a:p>
          <a:p>
            <a:pPr marL="228600" indent="-228600" algn="l"/>
            <a:r>
              <a:rPr lang="en-US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8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City’s Reservoir Operations are Guided Mainly by the City’s Emergency Storage Council Policy CP 400-04</a:t>
            </a:r>
          </a:p>
          <a:p>
            <a:pPr marL="228600" indent="-228600" algn="l"/>
            <a:endParaRPr lang="en-US" sz="4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 Storage Requirement per Council Policy 400-04</a:t>
            </a:r>
          </a:p>
          <a:p>
            <a:pPr marL="571500" lvl="2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Requires City to Maintain 7.2 Months of Upcoming Demand in Primary Storage</a:t>
            </a:r>
          </a:p>
          <a:p>
            <a:pPr marL="571500" lvl="2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 Requirement Ranges Between 135,000 AF and 170,000 AF</a:t>
            </a:r>
          </a:p>
          <a:p>
            <a:pPr marL="228600" indent="-228600" algn="l">
              <a:buFont typeface="Wingdings" pitchFamily="2" charset="2"/>
              <a:buChar char="§"/>
            </a:pPr>
            <a:endParaRPr lang="en-US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Reservoir Operations</a:t>
            </a:r>
          </a:p>
          <a:p>
            <a:pPr marL="571500" lvl="1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Optimize Imported Water Storage Programs (Short and Long Term), When Available</a:t>
            </a:r>
          </a:p>
          <a:p>
            <a:pPr marL="571500" lvl="1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Reservoirs Withdrawals Prior to the Rainy Season to Capture Runoff and Minimize Spill Potential</a:t>
            </a:r>
          </a:p>
          <a:p>
            <a:pPr marL="571500" lvl="1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Maximize Storage in San Vicente Reservoir </a:t>
            </a:r>
          </a:p>
          <a:p>
            <a:pPr marL="800100" lvl="1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Efficient Local Reservoir</a:t>
            </a:r>
          </a:p>
          <a:p>
            <a:pPr marL="800100" lvl="1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Centrally Located</a:t>
            </a:r>
          </a:p>
          <a:p>
            <a:pPr marL="800100" lvl="1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Connected to Imported Water System</a:t>
            </a:r>
          </a:p>
          <a:p>
            <a:pPr marL="800100" lvl="1" indent="-22860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Connected to All Three City Water Treatment Plants (SDCWA’s Emergency Storage Project)</a:t>
            </a:r>
          </a:p>
          <a:p>
            <a:pPr marL="571500" lvl="1" indent="-285750" algn="l"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Hodges Connection</a:t>
            </a:r>
          </a:p>
        </p:txBody>
      </p:sp>
      <p:pic>
        <p:nvPicPr>
          <p:cNvPr id="4" name="Picture 14" descr="cityseal_text"/>
          <p:cNvPicPr>
            <a:picLocks noChangeAspect="1" noChangeArrowheads="1"/>
          </p:cNvPicPr>
          <p:nvPr/>
        </p:nvPicPr>
        <p:blipFill>
          <a:blip r:embed="rId2" cstate="print"/>
          <a:srcRect b="30556"/>
          <a:stretch>
            <a:fillRect/>
          </a:stretch>
        </p:blipFill>
        <p:spPr bwMode="auto">
          <a:xfrm>
            <a:off x="228601" y="152400"/>
            <a:ext cx="685800" cy="71202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3763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Primary Reservoir Storage 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2008-2011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000" dirty="0">
              <a:latin typeface="TmsRmn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P MathA" pitchFamily="2" charset="2"/>
              <a:buChar char="C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8474075" y="4718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/>
          </a:p>
        </p:txBody>
      </p:sp>
      <p:pic>
        <p:nvPicPr>
          <p:cNvPr id="2304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962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ityseal_text"/>
          <p:cNvPicPr>
            <a:picLocks noChangeAspect="1" noChangeArrowheads="1"/>
          </p:cNvPicPr>
          <p:nvPr/>
        </p:nvPicPr>
        <p:blipFill>
          <a:blip r:embed="rId3" cstate="print"/>
          <a:srcRect b="30556"/>
          <a:stretch>
            <a:fillRect/>
          </a:stretch>
        </p:blipFill>
        <p:spPr bwMode="auto">
          <a:xfrm>
            <a:off x="457200" y="228600"/>
            <a:ext cx="660538" cy="685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Frequency of Spills and Total Water</a:t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Spilled for the past 30 years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</a:rPr>
            </a:br>
            <a:endParaRPr lang="en-US" sz="32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4" name="Picture 14" descr="cityseal_text"/>
          <p:cNvPicPr>
            <a:picLocks noChangeAspect="1" noChangeArrowheads="1"/>
          </p:cNvPicPr>
          <p:nvPr/>
        </p:nvPicPr>
        <p:blipFill>
          <a:blip r:embed="rId2" cstate="print"/>
          <a:srcRect b="30556"/>
          <a:stretch>
            <a:fillRect/>
          </a:stretch>
        </p:blipFill>
        <p:spPr bwMode="auto">
          <a:xfrm>
            <a:off x="381000" y="228600"/>
            <a:ext cx="733932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1600200"/>
          <a:ext cx="7010405" cy="4731620"/>
        </p:xfrm>
        <a:graphic>
          <a:graphicData uri="http://schemas.openxmlformats.org/drawingml/2006/table">
            <a:tbl>
              <a:tblPr/>
              <a:tblGrid>
                <a:gridCol w="892069"/>
                <a:gridCol w="874048"/>
                <a:gridCol w="874048"/>
                <a:gridCol w="874048"/>
                <a:gridCol w="874048"/>
                <a:gridCol w="874048"/>
                <a:gridCol w="874048"/>
                <a:gridCol w="874048"/>
              </a:tblGrid>
              <a:tr h="30952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Times New Roman"/>
                        </a:rPr>
                        <a:t>Reservoirs Total Spill in Acre Feet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Year of Spill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Morena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Barrett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Lower Otay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El Capitan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San Vicente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Sutherland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Hodges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1980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69,958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172,619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7,399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130,845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32,073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47,706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248,623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4,557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3,192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30,720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1982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1,829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4,017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37,882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1983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132,429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206,002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30,204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32,727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7,384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14,933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175,547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1984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3,434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3,858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11,158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4,206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29,860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1986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14,080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1993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74,614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21,274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12,401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11,005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17,379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129,354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1994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24,309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1995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35,301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66,979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2,621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4,606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136,584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1998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12,497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82,918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4,284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68,077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2011</a:t>
                      </a: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20,230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Times New Roman"/>
                        </a:rPr>
                        <a:t>38,287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latin typeface="Times New Roman"/>
                        </a:rPr>
                        <a:t>Total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6/30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6/30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5/30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4/30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4/30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latin typeface="Times New Roman"/>
                        </a:rPr>
                        <a:t>5/30</a:t>
                      </a: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latin typeface="Times New Roman"/>
                        </a:rPr>
                        <a:t>11/30</a:t>
                      </a:r>
                      <a:endParaRPr lang="en-US" sz="10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cityseal_text"/>
          <p:cNvPicPr>
            <a:picLocks noChangeAspect="1" noChangeArrowheads="1"/>
          </p:cNvPicPr>
          <p:nvPr/>
        </p:nvPicPr>
        <p:blipFill>
          <a:blip r:embed="rId2" cstate="print"/>
          <a:srcRect b="30556"/>
          <a:stretch>
            <a:fillRect/>
          </a:stretch>
        </p:blipFill>
        <p:spPr bwMode="auto">
          <a:xfrm>
            <a:off x="381000" y="228600"/>
            <a:ext cx="733932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448EC-432B-4B28-ABAC-7EADF2B87D7F}"/>
</file>

<file path=customXml/itemProps2.xml><?xml version="1.0" encoding="utf-8"?>
<ds:datastoreItem xmlns:ds="http://schemas.openxmlformats.org/officeDocument/2006/customXml" ds:itemID="{09D90C5C-250E-4AAC-B76F-159B46439100}"/>
</file>

<file path=customXml/itemProps3.xml><?xml version="1.0" encoding="utf-8"?>
<ds:datastoreItem xmlns:ds="http://schemas.openxmlformats.org/officeDocument/2006/customXml" ds:itemID="{6286C697-BE00-4D92-AE7A-2681D2E5EB5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1389</TotalTime>
  <Words>392</Words>
  <Application>Microsoft Office PowerPoint</Application>
  <PresentationFormat>On-screen Show (4:3)</PresentationFormat>
  <Paragraphs>178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San Diego Water System Facts</vt:lpstr>
      <vt:lpstr>Service Area &amp; Supply Reservoirs</vt:lpstr>
      <vt:lpstr>Slide 4</vt:lpstr>
      <vt:lpstr>City of San Diego Water Supply and Distribution System </vt:lpstr>
      <vt:lpstr>Surface Reservoir Operations Goals/Guidelines </vt:lpstr>
      <vt:lpstr>Primary Reservoir Storage  2008-2011</vt:lpstr>
      <vt:lpstr>  Frequency of Spills and Total Water Spilled for the past 30 years  </vt:lpstr>
      <vt:lpstr>Slide 9</vt:lpstr>
    </vt:vector>
  </TitlesOfParts>
  <Company>The City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jmeda</dc:creator>
  <cp:lastModifiedBy>u05193</cp:lastModifiedBy>
  <cp:revision>101</cp:revision>
  <dcterms:created xsi:type="dcterms:W3CDTF">2011-10-20T18:40:31Z</dcterms:created>
  <dcterms:modified xsi:type="dcterms:W3CDTF">2011-10-26T21:26:49Z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